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43"/>
  </p:notesMasterIdLst>
  <p:sldIdLst>
    <p:sldId id="1050" r:id="rId5"/>
    <p:sldId id="1059" r:id="rId6"/>
    <p:sldId id="1007" r:id="rId7"/>
    <p:sldId id="1053" r:id="rId8"/>
    <p:sldId id="1054" r:id="rId9"/>
    <p:sldId id="938" r:id="rId10"/>
    <p:sldId id="939" r:id="rId11"/>
    <p:sldId id="945" r:id="rId12"/>
    <p:sldId id="946" r:id="rId13"/>
    <p:sldId id="1015" r:id="rId14"/>
    <p:sldId id="1057" r:id="rId15"/>
    <p:sldId id="1014" r:id="rId16"/>
    <p:sldId id="948" r:id="rId17"/>
    <p:sldId id="1040" r:id="rId18"/>
    <p:sldId id="1009" r:id="rId19"/>
    <p:sldId id="1064" r:id="rId20"/>
    <p:sldId id="1010" r:id="rId21"/>
    <p:sldId id="1012" r:id="rId22"/>
    <p:sldId id="1011" r:id="rId23"/>
    <p:sldId id="1013" r:id="rId24"/>
    <p:sldId id="1021" r:id="rId25"/>
    <p:sldId id="1060" r:id="rId26"/>
    <p:sldId id="968" r:id="rId27"/>
    <p:sldId id="969" r:id="rId28"/>
    <p:sldId id="1065" r:id="rId29"/>
    <p:sldId id="970" r:id="rId30"/>
    <p:sldId id="1070" r:id="rId31"/>
    <p:sldId id="1068" r:id="rId32"/>
    <p:sldId id="1069" r:id="rId33"/>
    <p:sldId id="1073" r:id="rId34"/>
    <p:sldId id="1074" r:id="rId35"/>
    <p:sldId id="1072" r:id="rId36"/>
    <p:sldId id="1075" r:id="rId37"/>
    <p:sldId id="981" r:id="rId38"/>
    <p:sldId id="983" r:id="rId39"/>
    <p:sldId id="1083" r:id="rId40"/>
    <p:sldId id="1081" r:id="rId41"/>
    <p:sldId id="108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5625"/>
  </p:normalViewPr>
  <p:slideViewPr>
    <p:cSldViewPr snapToGrid="0" snapToObjects="1">
      <p:cViewPr varScale="1">
        <p:scale>
          <a:sx n="105" d="100"/>
          <a:sy n="105" d="100"/>
        </p:scale>
        <p:origin x="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0CB12-2E7F-DB42-AE63-4D74435950EF}" type="datetimeFigureOut">
              <a:rPr lang="en-US" smtClean="0"/>
              <a:t>8/30/24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1FAA8-9155-7E42-816E-128E2AF3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40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N" dirty="0"/>
              <a:t>Start 6Bi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1FAA8-9155-7E42-816E-128E2AF341B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23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N" dirty="0"/>
              <a:t>Begin with 6Br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1FAA8-9155-7E42-816E-128E2AF341B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4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CD32C-55E1-574B-9FC1-98F0CFBA86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F99B6E-B671-B64B-9772-372142E6E4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70179-55C4-694A-9478-A9BB034CE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66779-0324-9848-8467-5417CF28C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95DE7-FFCD-854D-8603-E9B9441E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04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65DAD-016D-0346-B84B-5158E5B4A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BFBB2-BA06-D34F-B760-75E25C848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DEE13-BCCA-AC4C-88FB-42E8F974F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EB30C-C133-134E-A910-BB3280FC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3AAC0-E408-D24E-B2E0-6E3FF995A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766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52C59-ED0E-0147-8890-F8B75DF78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4CAAA-B2E4-AB41-975D-80E496DA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9C9C9-20BE-B946-949A-AB7D55DB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9A1AD-5059-0843-A170-F07DB7ADF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5E7E0-0EF3-5445-9CB5-CBE1EB505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750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9819B-3A79-1744-8625-29AA0FD2E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205E0-1C1B-3B49-935A-DDC1143359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C0EC2E-7C31-804A-859C-F8EC05209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9B5D3-B8B1-D04F-907D-0BB7B051C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A8BEF-BEFC-084A-A185-4767229FE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06BB8-14D3-B246-9BE2-4A2D87FC4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049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F8BE9-BF99-AC4C-833F-EA818C615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A9B32-6BC9-4B48-9026-B7C45803A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12B2A-79CF-B54A-AA2A-9CFF1B3B3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F888D9-7593-5945-B8A7-80956DA7A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A733BE-EDBD-E14D-95EE-E9E254264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56A42E-BBFB-ED40-94CB-90DB49628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EC0729-E7AF-E74E-9069-91036169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BF24D2-4106-F249-86A7-7BC20EE05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304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F023E-19A1-514A-844C-60E237EB8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366779-C271-A04F-8F80-03E437B42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5F619C-03EB-A043-ADC1-BB6D69CEB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6CA1A-C7A2-694F-AF72-C5E3960F2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855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37B4B7-3BFB-C646-9CD3-75E301F14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479FA0-0F77-AC45-8519-2742F45C1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11CAE-EC13-4543-91E1-FB31EF1D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97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D12E4-C4D1-B648-A68A-2F607FEBB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6B4F-3E0B-5D4C-AC61-BF018F7BA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157D4-5801-094D-AD2E-25963E11E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8752E-470C-8144-B389-EB861CB7F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EA474-078D-4E9B-9B14-09A87B19DC46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8EDB5A-AAFB-DB49-BA8E-FCAE83392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68840C-49F6-9F43-B99F-B50186C54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82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BFC58-D1C4-3F4E-A31F-27FE90D97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9CD60A-898F-E141-A289-9352EF237B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48C24-DA04-6644-A2C2-5A995C1EB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3060E3-062A-9D4D-B7BF-7337D7A28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D986-8816-4272-A432-0437A28A9828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CFAB3-C9F1-5141-8CA1-FA6271FA6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6FF76-3C0F-F44D-93A1-DF75B076B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77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504F1-8823-9242-81BD-B8F3918AD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006C48-ABC8-5D45-B7DD-17A5DD1F7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CBACF-A627-8B4B-8337-23F2FDDA8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F8E5E-B144-9E4C-A0FA-5260234D3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A71A7-7DBF-1E4C-8994-56F39264D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29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73349E-C779-864A-AA68-3EAB59C06B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C3A44-DB60-F94E-9705-986D1BCA5A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88A12-3FE9-384F-BA7D-FDE4B65A0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CE58F-1FC9-A045-B459-3B18915EA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4E264-44C4-3441-8613-7A348497C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86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7726AC-B519-E34D-B7CF-1AF0B0ECA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DA988-7884-0546-AB07-EDCD80272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50CE9-8F87-5E45-8F19-37A7AE53DD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8/30/24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B99C8-37D4-E94C-999E-93E7786B42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9F5B3-FC21-284A-8B58-B7328B061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53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15686" y="118673"/>
            <a:ext cx="11621617" cy="1066800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Your body is complex, so what are you made of? </a:t>
            </a:r>
          </a:p>
        </p:txBody>
      </p:sp>
      <p:pic>
        <p:nvPicPr>
          <p:cNvPr id="2052" name="Picture 4" descr="Is the human body just a bunch of cells put together? - Quor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2"/>
          <a:stretch/>
        </p:blipFill>
        <p:spPr bwMode="auto">
          <a:xfrm>
            <a:off x="1336858" y="998387"/>
            <a:ext cx="9579272" cy="546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42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07" y="193040"/>
            <a:ext cx="11235548" cy="64617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680720"/>
            <a:ext cx="3840480" cy="95504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14400" y="3931920"/>
            <a:ext cx="3840480" cy="189992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62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7A4BD-257D-5447-B9AE-FEA78FCE5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39" y="372969"/>
            <a:ext cx="11699056" cy="80792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/>
              <a:t>How do we know about cells?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6857F3-2BC3-1C44-9024-E0FAF4880EFC}"/>
              </a:ext>
            </a:extLst>
          </p:cNvPr>
          <p:cNvSpPr txBox="1">
            <a:spLocks/>
          </p:cNvSpPr>
          <p:nvPr/>
        </p:nvSpPr>
        <p:spPr>
          <a:xfrm>
            <a:off x="433251" y="1482636"/>
            <a:ext cx="7204677" cy="3478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0070C0"/>
                </a:solidFill>
              </a:rPr>
              <a:t>Robert Hooke 1665</a:t>
            </a:r>
          </a:p>
          <a:p>
            <a:r>
              <a:rPr lang="en-US" sz="4000" dirty="0">
                <a:solidFill>
                  <a:srgbClr val="0070C0"/>
                </a:solidFill>
              </a:rPr>
              <a:t>Latin word </a:t>
            </a:r>
            <a:r>
              <a:rPr lang="en-US" sz="4000" i="1" dirty="0" err="1">
                <a:solidFill>
                  <a:srgbClr val="0070C0"/>
                </a:solidFill>
              </a:rPr>
              <a:t>cellula</a:t>
            </a:r>
            <a:r>
              <a:rPr lang="en-US" sz="4000" dirty="0">
                <a:solidFill>
                  <a:srgbClr val="0070C0"/>
                </a:solidFill>
              </a:rPr>
              <a:t> = small rooms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1026" name="Picture 2" descr="History of the Cell: Discovering the Cell | National Geographic Socie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946" y="4193988"/>
            <a:ext cx="3363875" cy="253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apter 5. Organizing Principles: Lipids, Membranes, and Cell Compartm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" y="3422619"/>
            <a:ext cx="5884207" cy="30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Robert Hooke: The 'English Leonardo' who was a 17th-century scientific  superst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025" y="1405960"/>
            <a:ext cx="3071719" cy="25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0553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7A4BD-257D-5447-B9AE-FEA78FCE5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39" y="372969"/>
            <a:ext cx="11699056" cy="80792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 complex organism is organized into different levels.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6857F3-2BC3-1C44-9024-E0FAF4880EFC}"/>
              </a:ext>
            </a:extLst>
          </p:cNvPr>
          <p:cNvSpPr txBox="1">
            <a:spLocks/>
          </p:cNvSpPr>
          <p:nvPr/>
        </p:nvSpPr>
        <p:spPr>
          <a:xfrm>
            <a:off x="6873240" y="3454624"/>
            <a:ext cx="3078480" cy="3478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</a:rPr>
              <a:t>Cells</a:t>
            </a:r>
            <a:endParaRPr lang="en-US" sz="36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Tissue 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Organ 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Organ Systems  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Organism</a:t>
            </a:r>
          </a:p>
          <a:p>
            <a:pPr marL="0" indent="0" algn="ctr">
              <a:buNone/>
            </a:pPr>
            <a:endParaRPr lang="en-US" sz="3600" dirty="0">
              <a:solidFill>
                <a:srgbClr val="0070C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3076" name="Picture 4" descr="Organisms and Environments—Levels of Organization | Texas Gatewa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1" r="25385"/>
          <a:stretch/>
        </p:blipFill>
        <p:spPr bwMode="auto">
          <a:xfrm>
            <a:off x="31579" y="1337788"/>
            <a:ext cx="6841661" cy="541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A6857F3-2BC3-1C44-9024-E0FAF4880EFC}"/>
              </a:ext>
            </a:extLst>
          </p:cNvPr>
          <p:cNvSpPr txBox="1">
            <a:spLocks/>
          </p:cNvSpPr>
          <p:nvPr/>
        </p:nvSpPr>
        <p:spPr>
          <a:xfrm>
            <a:off x="9951720" y="2880360"/>
            <a:ext cx="2529840" cy="3966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/>
              <a:t>Similar to: </a:t>
            </a:r>
          </a:p>
          <a:p>
            <a:pPr marL="0" indent="0">
              <a:buNone/>
            </a:pPr>
            <a:r>
              <a:rPr lang="en-US" sz="3600" dirty="0"/>
              <a:t>House</a:t>
            </a:r>
          </a:p>
          <a:p>
            <a:pPr marL="0" indent="0">
              <a:buNone/>
            </a:pPr>
            <a:r>
              <a:rPr lang="en-US" sz="3600" dirty="0">
                <a:sym typeface="Wingdings" panose="05000000000000000000" pitchFamily="2" charset="2"/>
              </a:rPr>
              <a:t>District</a:t>
            </a:r>
          </a:p>
          <a:p>
            <a:pPr marL="0" indent="0">
              <a:buNone/>
            </a:pPr>
            <a:r>
              <a:rPr lang="en-US" sz="3600" dirty="0">
                <a:sym typeface="Wingdings" panose="05000000000000000000" pitchFamily="2" charset="2"/>
              </a:rPr>
              <a:t>City</a:t>
            </a:r>
          </a:p>
          <a:p>
            <a:pPr marL="0" indent="0">
              <a:buNone/>
            </a:pPr>
            <a:r>
              <a:rPr lang="en-US" sz="3600" dirty="0">
                <a:sym typeface="Wingdings" panose="05000000000000000000" pitchFamily="2" charset="2"/>
              </a:rPr>
              <a:t>Province</a:t>
            </a:r>
          </a:p>
          <a:p>
            <a:pPr marL="0" indent="0">
              <a:buNone/>
            </a:pPr>
            <a:r>
              <a:rPr lang="en-US" sz="3600" dirty="0">
                <a:sym typeface="Wingdings" panose="05000000000000000000" pitchFamily="2" charset="2"/>
              </a:rPr>
              <a:t>Country </a:t>
            </a:r>
          </a:p>
          <a:p>
            <a:pPr marL="0" indent="0" algn="ctr">
              <a:buNone/>
            </a:pPr>
            <a:endParaRPr lang="en-US" sz="3600" dirty="0">
              <a:solidFill>
                <a:srgbClr val="0070C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3404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7A4BD-257D-5447-B9AE-FEA78FCE5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39" y="372969"/>
            <a:ext cx="11699056" cy="80792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 complex organism is organized into different levels.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6857F3-2BC3-1C44-9024-E0FAF4880EFC}"/>
              </a:ext>
            </a:extLst>
          </p:cNvPr>
          <p:cNvSpPr txBox="1">
            <a:spLocks/>
          </p:cNvSpPr>
          <p:nvPr/>
        </p:nvSpPr>
        <p:spPr>
          <a:xfrm>
            <a:off x="6873240" y="3454624"/>
            <a:ext cx="3078480" cy="3478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</a:rPr>
              <a:t>Cells</a:t>
            </a:r>
            <a:endParaRPr lang="en-US" sz="36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Tissue 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Organ 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Organ Systems  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Organism</a:t>
            </a:r>
          </a:p>
          <a:p>
            <a:pPr marL="0" indent="0" algn="ctr">
              <a:buNone/>
            </a:pPr>
            <a:endParaRPr lang="en-US" sz="3600" dirty="0">
              <a:solidFill>
                <a:srgbClr val="0070C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3076" name="Picture 4" descr="Organisms and Environments—Levels of Organization | Texas Gatewa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1" r="25385"/>
          <a:stretch/>
        </p:blipFill>
        <p:spPr bwMode="auto">
          <a:xfrm>
            <a:off x="31579" y="1337788"/>
            <a:ext cx="6841661" cy="541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A6857F3-2BC3-1C44-9024-E0FAF4880EFC}"/>
              </a:ext>
            </a:extLst>
          </p:cNvPr>
          <p:cNvSpPr txBox="1">
            <a:spLocks/>
          </p:cNvSpPr>
          <p:nvPr/>
        </p:nvSpPr>
        <p:spPr>
          <a:xfrm>
            <a:off x="9951720" y="2880360"/>
            <a:ext cx="2529840" cy="3966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/>
              <a:t>Similar to: </a:t>
            </a:r>
          </a:p>
          <a:p>
            <a:pPr marL="0" indent="0">
              <a:buNone/>
            </a:pPr>
            <a:r>
              <a:rPr lang="en-US" sz="3600" dirty="0"/>
              <a:t>Student</a:t>
            </a:r>
          </a:p>
          <a:p>
            <a:pPr marL="0" indent="0">
              <a:buNone/>
            </a:pPr>
            <a:r>
              <a:rPr lang="en-US" sz="3600" dirty="0">
                <a:sym typeface="Wingdings" panose="05000000000000000000" pitchFamily="2" charset="2"/>
              </a:rPr>
              <a:t>Class</a:t>
            </a:r>
          </a:p>
          <a:p>
            <a:pPr marL="0" indent="0">
              <a:buNone/>
            </a:pPr>
            <a:r>
              <a:rPr lang="en-US" sz="3600" dirty="0">
                <a:sym typeface="Wingdings" panose="05000000000000000000" pitchFamily="2" charset="2"/>
              </a:rPr>
              <a:t>Grade</a:t>
            </a:r>
          </a:p>
          <a:p>
            <a:pPr marL="0" indent="0">
              <a:buNone/>
            </a:pPr>
            <a:r>
              <a:rPr lang="en-US" sz="3600" dirty="0">
                <a:sym typeface="Wingdings" panose="05000000000000000000" pitchFamily="2" charset="2"/>
              </a:rPr>
              <a:t>Division</a:t>
            </a:r>
          </a:p>
          <a:p>
            <a:pPr marL="0" indent="0">
              <a:buNone/>
            </a:pPr>
            <a:r>
              <a:rPr lang="en-US" sz="3600" dirty="0">
                <a:sym typeface="Wingdings" panose="05000000000000000000" pitchFamily="2" charset="2"/>
              </a:rPr>
              <a:t>School </a:t>
            </a:r>
          </a:p>
          <a:p>
            <a:pPr marL="0" indent="0" algn="ctr">
              <a:buNone/>
            </a:pPr>
            <a:endParaRPr lang="en-US" sz="3600" dirty="0">
              <a:solidFill>
                <a:srgbClr val="0070C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273550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66058" y="259942"/>
            <a:ext cx="11164388" cy="8112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/>
              <a:t>All living things are made of cells.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867508" y="1367246"/>
            <a:ext cx="9800492" cy="5162508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dirty="0">
                <a:solidFill>
                  <a:srgbClr val="0070C0"/>
                </a:solidFill>
              </a:rPr>
              <a:t>Cell: smallest unit of life, each with a special job</a:t>
            </a:r>
          </a:p>
        </p:txBody>
      </p:sp>
      <p:pic>
        <p:nvPicPr>
          <p:cNvPr id="2050" name="Picture 2" descr="11 Different Types of Cells in the Human Bod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71"/>
          <a:stretch/>
        </p:blipFill>
        <p:spPr bwMode="auto">
          <a:xfrm>
            <a:off x="1541831" y="2131884"/>
            <a:ext cx="9370009" cy="453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6007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66058" y="259942"/>
            <a:ext cx="11164388" cy="8112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/>
              <a:t>Tissue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89560" y="1367246"/>
            <a:ext cx="11719560" cy="5162508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dirty="0">
                <a:solidFill>
                  <a:srgbClr val="0070C0"/>
                </a:solidFill>
              </a:rPr>
              <a:t>Tissue: group of cells working together to do a job</a:t>
            </a:r>
          </a:p>
          <a:p>
            <a:pPr>
              <a:spcBef>
                <a:spcPct val="50000"/>
              </a:spcBef>
            </a:pPr>
            <a:r>
              <a:rPr lang="en-US" altLang="en-US" sz="4000" dirty="0"/>
              <a:t>There are 4 major tissues types (next lesson)</a:t>
            </a:r>
          </a:p>
          <a:p>
            <a:pPr lvl="1">
              <a:spcBef>
                <a:spcPct val="50000"/>
              </a:spcBef>
            </a:pPr>
            <a:endParaRPr lang="en-US" altLang="en-US" dirty="0"/>
          </a:p>
        </p:txBody>
      </p:sp>
      <p:pic>
        <p:nvPicPr>
          <p:cNvPr id="5124" name="Picture 4" descr="Overview of the Human Bod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092" y="3097899"/>
            <a:ext cx="5188268" cy="376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78730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990600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Organs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799" y="786691"/>
            <a:ext cx="11800115" cy="1447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Organs: groups of tissues working together to do a job</a:t>
            </a:r>
          </a:p>
          <a:p>
            <a:pPr lvl="1"/>
            <a:r>
              <a:rPr lang="en-US" sz="3200" dirty="0">
                <a:solidFill>
                  <a:srgbClr val="0070C0"/>
                </a:solidFill>
              </a:rPr>
              <a:t>Ex: stomach, brain, heart, skin, liver </a:t>
            </a:r>
          </a:p>
        </p:txBody>
      </p:sp>
      <p:pic>
        <p:nvPicPr>
          <p:cNvPr id="8196" name="Picture 4" descr="Drawing showing the different tissues that make up the stoma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615" y="1990651"/>
            <a:ext cx="6126481" cy="452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513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+mn-lt"/>
              </a:rPr>
              <a:t>Organ System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5686" y="1066800"/>
            <a:ext cx="11571514" cy="1524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Organ System: group of organs working together to do a job</a:t>
            </a:r>
          </a:p>
          <a:p>
            <a:pPr lvl="1"/>
            <a:r>
              <a:rPr lang="en-US" sz="2800" dirty="0">
                <a:solidFill>
                  <a:srgbClr val="0070C0"/>
                </a:solidFill>
              </a:rPr>
              <a:t>Ex: skeletal, digestive, and cardiovascular systems</a:t>
            </a:r>
          </a:p>
        </p:txBody>
      </p:sp>
      <p:pic>
        <p:nvPicPr>
          <p:cNvPr id="5" name="Picture 4" descr="Top 30 Digestive Tract GIFs | Find the best GIF on Gfycat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98" y="2233389"/>
            <a:ext cx="7749419" cy="446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Q. You often use the terms heart health, cardiovascular health, and  cardiometabolic health. What is the difference? - Tufts Health &amp; Nutrition  Let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497" y="2233389"/>
            <a:ext cx="2610606" cy="451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51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+mn-lt"/>
              </a:rPr>
              <a:t>Organisms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5686" y="1066800"/>
            <a:ext cx="11571514" cy="15240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Organism: a living thing </a:t>
            </a:r>
            <a:r>
              <a:rPr lang="en-US" sz="3600" dirty="0"/>
              <a:t>(that has all 7 characteristics of life)</a:t>
            </a:r>
          </a:p>
          <a:p>
            <a:pPr lvl="1"/>
            <a:r>
              <a:rPr lang="en-US" sz="3200" dirty="0">
                <a:solidFill>
                  <a:srgbClr val="0070C0"/>
                </a:solidFill>
              </a:rPr>
              <a:t>Complex organisms are made up of systems</a:t>
            </a:r>
          </a:p>
          <a:p>
            <a:pPr lvl="1"/>
            <a:r>
              <a:rPr lang="en-US" sz="3200" dirty="0">
                <a:solidFill>
                  <a:srgbClr val="0070C0"/>
                </a:solidFill>
              </a:rPr>
              <a:t>Simple organisms are made up of cells </a:t>
            </a:r>
          </a:p>
        </p:txBody>
      </p:sp>
      <p:pic>
        <p:nvPicPr>
          <p:cNvPr id="9218" name="Picture 2" descr="Difference Between Unicellular And Multicellular Organism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" t="25333" r="5776"/>
          <a:stretch/>
        </p:blipFill>
        <p:spPr bwMode="auto">
          <a:xfrm>
            <a:off x="2621280" y="2773680"/>
            <a:ext cx="7508240" cy="39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508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3286" y="32657"/>
            <a:ext cx="11876314" cy="10668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Example:</a:t>
            </a:r>
            <a:br>
              <a:rPr lang="en-US" b="1" dirty="0">
                <a:latin typeface="+mn-lt"/>
              </a:rPr>
            </a:br>
            <a:r>
              <a:rPr lang="en-US" sz="3100" b="1" dirty="0">
                <a:latin typeface="+mn-lt"/>
              </a:rPr>
              <a:t>Muscle cell </a:t>
            </a:r>
            <a:r>
              <a:rPr lang="en-US" sz="3100" b="1" dirty="0">
                <a:latin typeface="+mn-lt"/>
                <a:sym typeface="Wingdings" panose="05000000000000000000" pitchFamily="2" charset="2"/>
              </a:rPr>
              <a:t> (smooth) Muscle tissue  Bladder  Urinary System  Human</a:t>
            </a:r>
            <a:r>
              <a:rPr lang="en-US" sz="3100" b="1" dirty="0">
                <a:latin typeface="+mn-lt"/>
              </a:rPr>
              <a:t> </a:t>
            </a:r>
          </a:p>
        </p:txBody>
      </p:sp>
      <p:pic>
        <p:nvPicPr>
          <p:cNvPr id="4" name="Picture 2" descr="Tissues, organs, &amp; organ systems (article) | Khan Academ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02"/>
          <a:stretch/>
        </p:blipFill>
        <p:spPr bwMode="auto">
          <a:xfrm>
            <a:off x="163286" y="1475377"/>
            <a:ext cx="11738662" cy="218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889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3286" y="32657"/>
            <a:ext cx="11876314" cy="1066800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Identify and Describe: </a:t>
            </a:r>
            <a:endParaRPr lang="en-US" sz="3600" b="1" dirty="0">
              <a:latin typeface="+mn-lt"/>
            </a:endParaRPr>
          </a:p>
        </p:txBody>
      </p:sp>
      <p:pic>
        <p:nvPicPr>
          <p:cNvPr id="8194" name="Picture 2" descr="Unit 1: Cel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8" t="8060" r="12346" b="6461"/>
          <a:stretch/>
        </p:blipFill>
        <p:spPr bwMode="auto">
          <a:xfrm>
            <a:off x="1351279" y="1099457"/>
            <a:ext cx="8808721" cy="551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15996" y="3627930"/>
            <a:ext cx="1016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59132" y="3627930"/>
            <a:ext cx="1016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64168" y="3656624"/>
            <a:ext cx="1016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0832" y="3627930"/>
            <a:ext cx="1016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05868" y="3630946"/>
            <a:ext cx="1016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8145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211001" y="259941"/>
            <a:ext cx="11519444" cy="132681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b="1" dirty="0"/>
              <a:t>From smallest to largest what are the levels of body organization?</a:t>
            </a:r>
            <a:br>
              <a:rPr lang="en-US" sz="3200" b="1" dirty="0"/>
            </a:br>
            <a:r>
              <a:rPr lang="en-US" sz="3200" b="1" dirty="0"/>
              <a:t>What is an example of each level?  </a:t>
            </a:r>
          </a:p>
        </p:txBody>
      </p:sp>
      <p:pic>
        <p:nvPicPr>
          <p:cNvPr id="1026" name="Picture 2" descr="Untitled Docu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01" y="2304789"/>
            <a:ext cx="11874501" cy="311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26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810" y="180164"/>
            <a:ext cx="11151941" cy="64136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75360" y="1503680"/>
            <a:ext cx="3779520" cy="249936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21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66058" y="259942"/>
            <a:ext cx="11164388" cy="8112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/>
              <a:t>Create this table in your notes: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633885"/>
              </p:ext>
            </p:extLst>
          </p:nvPr>
        </p:nvGraphicFramePr>
        <p:xfrm>
          <a:off x="1361439" y="1590523"/>
          <a:ext cx="9080139" cy="414651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026713">
                  <a:extLst>
                    <a:ext uri="{9D8B030D-6E8A-4147-A177-3AD203B41FA5}">
                      <a16:colId xmlns:a16="http://schemas.microsoft.com/office/drawing/2014/main" val="2928678408"/>
                    </a:ext>
                  </a:extLst>
                </a:gridCol>
                <a:gridCol w="3026713">
                  <a:extLst>
                    <a:ext uri="{9D8B030D-6E8A-4147-A177-3AD203B41FA5}">
                      <a16:colId xmlns:a16="http://schemas.microsoft.com/office/drawing/2014/main" val="696885175"/>
                    </a:ext>
                  </a:extLst>
                </a:gridCol>
                <a:gridCol w="3026713">
                  <a:extLst>
                    <a:ext uri="{9D8B030D-6E8A-4147-A177-3AD203B41FA5}">
                      <a16:colId xmlns:a16="http://schemas.microsoft.com/office/drawing/2014/main" val="1782366540"/>
                    </a:ext>
                  </a:extLst>
                </a:gridCol>
              </a:tblGrid>
              <a:tr h="1073464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/>
                        <a:t>Tissue</a:t>
                      </a:r>
                      <a:r>
                        <a:rPr lang="en-US" sz="4000" b="1" baseline="0" dirty="0"/>
                        <a:t> Type</a:t>
                      </a:r>
                      <a:endParaRPr lang="en-US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/>
                        <a:t>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/>
                        <a:t>Location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674774"/>
                  </a:ext>
                </a:extLst>
              </a:tr>
              <a:tr h="7682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021666"/>
                  </a:ext>
                </a:extLst>
              </a:tr>
              <a:tr h="7682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674525"/>
                  </a:ext>
                </a:extLst>
              </a:tr>
              <a:tr h="7682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333595"/>
                  </a:ext>
                </a:extLst>
              </a:tr>
              <a:tr h="7682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146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56557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66058" y="259942"/>
            <a:ext cx="11164388" cy="8112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/>
              <a:t>Tissue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596743"/>
              </p:ext>
            </p:extLst>
          </p:nvPr>
        </p:nvGraphicFramePr>
        <p:xfrm>
          <a:off x="333828" y="1390225"/>
          <a:ext cx="6798492" cy="51499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99246">
                  <a:extLst>
                    <a:ext uri="{9D8B030D-6E8A-4147-A177-3AD203B41FA5}">
                      <a16:colId xmlns:a16="http://schemas.microsoft.com/office/drawing/2014/main" val="2928678408"/>
                    </a:ext>
                  </a:extLst>
                </a:gridCol>
                <a:gridCol w="3399246">
                  <a:extLst>
                    <a:ext uri="{9D8B030D-6E8A-4147-A177-3AD203B41FA5}">
                      <a16:colId xmlns:a16="http://schemas.microsoft.com/office/drawing/2014/main" val="696885175"/>
                    </a:ext>
                  </a:extLst>
                </a:gridCol>
              </a:tblGrid>
              <a:tr h="1333226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Tissue</a:t>
                      </a:r>
                      <a:r>
                        <a:rPr lang="en-US" sz="3200" b="1" baseline="0" dirty="0"/>
                        <a:t> Type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Function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674774"/>
                  </a:ext>
                </a:extLst>
              </a:tr>
              <a:tr h="954171">
                <a:tc>
                  <a:txBody>
                    <a:bodyPr/>
                    <a:lstStyle/>
                    <a:p>
                      <a:r>
                        <a:rPr lang="en-US" sz="3200" dirty="0"/>
                        <a:t>Epithelial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Protection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021666"/>
                  </a:ext>
                </a:extLst>
              </a:tr>
              <a:tr h="954171">
                <a:tc>
                  <a:txBody>
                    <a:bodyPr/>
                    <a:lstStyle/>
                    <a:p>
                      <a:r>
                        <a:rPr lang="en-US" sz="3200" dirty="0"/>
                        <a:t>Muscle</a:t>
                      </a:r>
                      <a:r>
                        <a:rPr lang="en-US" sz="3200" baseline="0" dirty="0"/>
                        <a:t> 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Movement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674525"/>
                  </a:ext>
                </a:extLst>
              </a:tr>
              <a:tr h="954171">
                <a:tc>
                  <a:txBody>
                    <a:bodyPr/>
                    <a:lstStyle/>
                    <a:p>
                      <a:r>
                        <a:rPr lang="en-US" sz="3200" dirty="0"/>
                        <a:t>Nervous</a:t>
                      </a:r>
                      <a:r>
                        <a:rPr lang="en-US" sz="3200" baseline="0" dirty="0"/>
                        <a:t> 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Send messages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333595"/>
                  </a:ext>
                </a:extLst>
              </a:tr>
              <a:tr h="954171">
                <a:tc>
                  <a:txBody>
                    <a:bodyPr/>
                    <a:lstStyle/>
                    <a:p>
                      <a:r>
                        <a:rPr lang="en-US" sz="3200" dirty="0"/>
                        <a:t>Connective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Connect, Construct,</a:t>
                      </a:r>
                      <a:r>
                        <a:rPr lang="en-US" sz="2800" baseline="0" dirty="0"/>
                        <a:t> Transport 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146526"/>
                  </a:ext>
                </a:extLst>
              </a:tr>
            </a:tbl>
          </a:graphicData>
        </a:graphic>
      </p:graphicFrame>
      <p:pic>
        <p:nvPicPr>
          <p:cNvPr id="4" name="Picture 4" descr="Types of Tissue ~ Study of Biological Science | Tissue types, Body tissues,  Human tissu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0" t="16720" r="9646" b="1080"/>
          <a:stretch/>
        </p:blipFill>
        <p:spPr bwMode="auto">
          <a:xfrm>
            <a:off x="7203739" y="1992075"/>
            <a:ext cx="4927301" cy="411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33216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Epithelial Tissue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618" y="820265"/>
            <a:ext cx="11652382" cy="331858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Protects body by covering organs or lining inside surfaces</a:t>
            </a:r>
          </a:p>
          <a:p>
            <a:pPr lvl="1"/>
            <a:r>
              <a:rPr lang="en-US" sz="3200" dirty="0">
                <a:solidFill>
                  <a:srgbClr val="FF0000"/>
                </a:solidFill>
              </a:rPr>
              <a:t>Ex: skin, lining of stomach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580" t="3716" r="10212" b="8363"/>
          <a:stretch/>
        </p:blipFill>
        <p:spPr>
          <a:xfrm>
            <a:off x="2717075" y="2075752"/>
            <a:ext cx="6531429" cy="459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Muscle Tissue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723" y="817990"/>
            <a:ext cx="11360534" cy="1447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contract and relax (shorten and lengthen) to move	</a:t>
            </a:r>
          </a:p>
          <a:p>
            <a:pPr lvl="1"/>
            <a:r>
              <a:rPr lang="en-US" sz="3200" dirty="0">
                <a:solidFill>
                  <a:srgbClr val="FF0000"/>
                </a:solidFill>
              </a:rPr>
              <a:t>Ex: skeletal (on bone), cardiac (heart), smooth </a:t>
            </a:r>
          </a:p>
        </p:txBody>
      </p:sp>
      <p:pic>
        <p:nvPicPr>
          <p:cNvPr id="26629" name="Picture 5" descr="199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23" y="2417190"/>
            <a:ext cx="5029200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muscles muscle biceps flex … | Brain models, Biceps, Muscular syste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69380"/>
            <a:ext cx="5694047" cy="427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47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Nervous Tissue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257" y="1066800"/>
            <a:ext cx="11215396" cy="16002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send electrical messages throughout the body</a:t>
            </a:r>
          </a:p>
          <a:p>
            <a:pPr lvl="1"/>
            <a:r>
              <a:rPr lang="en-US" sz="3200" dirty="0">
                <a:solidFill>
                  <a:srgbClr val="FF0000"/>
                </a:solidFill>
              </a:rPr>
              <a:t>Ex: brain, spinal cord, nerves </a:t>
            </a:r>
          </a:p>
        </p:txBody>
      </p:sp>
      <p:pic>
        <p:nvPicPr>
          <p:cNvPr id="25605" name="Picture 5" descr="nervous_tissu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2652923"/>
            <a:ext cx="4748213" cy="379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entral Nervous System Mechanisms of Pain Modulation on Make a 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236" y="2799184"/>
            <a:ext cx="6233539" cy="350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85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09752" y="44669"/>
            <a:ext cx="5344510" cy="9906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Connective Tissue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868" y="1247256"/>
            <a:ext cx="5585498" cy="4422024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Most common tissue type</a:t>
            </a:r>
          </a:p>
          <a:p>
            <a:r>
              <a:rPr lang="en-US" sz="3600" dirty="0">
                <a:solidFill>
                  <a:srgbClr val="0070C0"/>
                </a:solidFill>
              </a:rPr>
              <a:t>Most functions (jobs)</a:t>
            </a:r>
          </a:p>
          <a:p>
            <a:pPr lvl="1"/>
            <a:r>
              <a:rPr lang="en-US" sz="3200" dirty="0">
                <a:solidFill>
                  <a:srgbClr val="0070C0"/>
                </a:solidFill>
              </a:rPr>
              <a:t>Supports and give structure (bone, cartilage)</a:t>
            </a:r>
          </a:p>
          <a:p>
            <a:pPr lvl="1"/>
            <a:r>
              <a:rPr lang="en-US" sz="3200" dirty="0">
                <a:solidFill>
                  <a:srgbClr val="0070C0"/>
                </a:solidFill>
              </a:rPr>
              <a:t>Transport nutrients (blood) </a:t>
            </a:r>
          </a:p>
          <a:p>
            <a:pPr lvl="1"/>
            <a:r>
              <a:rPr lang="en-US" sz="3200" dirty="0">
                <a:solidFill>
                  <a:srgbClr val="0070C0"/>
                </a:solidFill>
              </a:rPr>
              <a:t>Hold organs together (tendon, ligament) </a:t>
            </a:r>
          </a:p>
          <a:p>
            <a:pPr lvl="1"/>
            <a:r>
              <a:rPr lang="en-US" sz="3200" dirty="0">
                <a:solidFill>
                  <a:srgbClr val="FF0000"/>
                </a:solidFill>
              </a:rPr>
              <a:t>Ex: blood, bone, fat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539" y="1515291"/>
            <a:ext cx="5342461" cy="415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27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66058" y="259942"/>
            <a:ext cx="11164388" cy="8112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/>
              <a:t>Tissue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566058" y="1367246"/>
            <a:ext cx="11164388" cy="5162508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/>
              <a:t>4 Types, but each type can have different kinds as well. </a:t>
            </a:r>
            <a:endParaRPr lang="en-US" altLang="en-US" sz="2800" dirty="0"/>
          </a:p>
          <a:p>
            <a:pPr marL="457200" lvl="1" indent="0">
              <a:spcBef>
                <a:spcPct val="50000"/>
              </a:spcBef>
              <a:buNone/>
            </a:pPr>
            <a:endParaRPr lang="en-US" altLang="en-US" sz="2800" dirty="0"/>
          </a:p>
          <a:p>
            <a:pPr lvl="1">
              <a:spcBef>
                <a:spcPct val="50000"/>
              </a:spcBef>
            </a:pPr>
            <a:endParaRPr lang="en-US" altLang="en-US" dirty="0"/>
          </a:p>
        </p:txBody>
      </p:sp>
      <p:pic>
        <p:nvPicPr>
          <p:cNvPr id="2050" name="Picture 2" descr="Muscle structure – muscle under the microscope — Science Learning Hu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886" y="2095500"/>
            <a:ext cx="71151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95492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5280" y="17272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Review: Types, Functions, Examples </a:t>
            </a:r>
          </a:p>
        </p:txBody>
      </p:sp>
      <p:pic>
        <p:nvPicPr>
          <p:cNvPr id="10242" name="Picture 2" descr="What is cancer?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19998" r="176" b="5639"/>
          <a:stretch/>
        </p:blipFill>
        <p:spPr bwMode="auto">
          <a:xfrm>
            <a:off x="2144029" y="859527"/>
            <a:ext cx="8066502" cy="599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92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616E3E9-6544-9243-8671-8889292B2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2175" y="157843"/>
            <a:ext cx="10357676" cy="7565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n-US" altLang="en-US" b="1" i="1" dirty="0"/>
              <a:t>Inside vs. Outside</a:t>
            </a:r>
            <a:endParaRPr lang="en-US" altLang="en-US" sz="1800" i="1" dirty="0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3B2B4CB7-2E9F-324D-99DD-000DF0E8D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09" y="1166188"/>
            <a:ext cx="11718585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latin typeface="+mn-lt"/>
              </a:rPr>
              <a:t>All living things have an internal environment separate from the outside.</a:t>
            </a:r>
          </a:p>
        </p:txBody>
      </p:sp>
      <p:pic>
        <p:nvPicPr>
          <p:cNvPr id="1026" name="Picture 2" descr="IGCSE Science/Section 2: Structures and functions in living organisms/Cell  structure - Wikibooks, open books for an open wor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149" y="1826136"/>
            <a:ext cx="6757852" cy="518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137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616E3E9-6544-9243-8671-8889292B2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2175" y="157843"/>
            <a:ext cx="10357676" cy="7565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n-US" altLang="en-US" b="1" i="1" dirty="0"/>
              <a:t>Homeostasis</a:t>
            </a:r>
            <a:endParaRPr lang="en-US" altLang="en-US" sz="1800" i="1" dirty="0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3B2B4CB7-2E9F-324D-99DD-000DF0E8D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09" y="1166188"/>
            <a:ext cx="11718585" cy="452431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rgbClr val="FF0000"/>
                </a:solidFill>
                <a:latin typeface="+mn-lt"/>
              </a:rPr>
              <a:t>Homeostasis: ability to maintain steady internal conditions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800" dirty="0">
              <a:solidFill>
                <a:srgbClr val="FF0000"/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endParaRPr lang="en-US" altLang="en-US" sz="2800" dirty="0">
              <a:solidFill>
                <a:srgbClr val="FF0000"/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endParaRPr lang="en-US" altLang="en-US" sz="2800" dirty="0">
              <a:solidFill>
                <a:srgbClr val="FF0000"/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70C0"/>
                </a:solidFill>
              </a:rPr>
              <a:t>homeo</a:t>
            </a:r>
            <a:r>
              <a:rPr lang="en-US" sz="2800" dirty="0">
                <a:solidFill>
                  <a:srgbClr val="0070C0"/>
                </a:solidFill>
              </a:rPr>
              <a:t> = same				     </a:t>
            </a:r>
          </a:p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70C0"/>
                </a:solidFill>
              </a:rPr>
              <a:t>stasis </a:t>
            </a:r>
            <a:r>
              <a:rPr lang="en-US" sz="2800" dirty="0">
                <a:solidFill>
                  <a:srgbClr val="0070C0"/>
                </a:solidFill>
              </a:rPr>
              <a:t>= stable</a:t>
            </a:r>
            <a:endParaRPr lang="en-US" altLang="en-US" sz="2800" dirty="0">
              <a:solidFill>
                <a:srgbClr val="FF0000"/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rgbClr val="FF0000"/>
                </a:solidFill>
                <a:latin typeface="+mn-lt"/>
              </a:rPr>
              <a:t>Examples of homeostasis: temperature, blood sugar, oxygen, water volume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87490"/>
          <a:stretch/>
        </p:blipFill>
        <p:spPr>
          <a:xfrm>
            <a:off x="22190" y="2736093"/>
            <a:ext cx="12203022" cy="86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7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616E3E9-6544-9243-8671-8889292B2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2175" y="157843"/>
            <a:ext cx="10357676" cy="7565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n-US" altLang="zh-CN" b="1" i="1" dirty="0"/>
              <a:t>What is the body’s ideal body temperature?</a:t>
            </a:r>
            <a:endParaRPr lang="en-US" altLang="en-US" sz="1800" i="1" dirty="0"/>
          </a:p>
        </p:txBody>
      </p:sp>
      <p:pic>
        <p:nvPicPr>
          <p:cNvPr id="2" name="Picture 2" descr="What Is Normal Body Temperature for Humans? | STEM Activ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235" y="1320583"/>
            <a:ext cx="9066802" cy="533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831561" y="3510214"/>
            <a:ext cx="8638903" cy="95504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1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616E3E9-6544-9243-8671-8889292B2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2175" y="157843"/>
            <a:ext cx="10357676" cy="7565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n-US" altLang="en-US" b="1" i="1" dirty="0"/>
              <a:t>Body Temperature</a:t>
            </a:r>
            <a:endParaRPr lang="en-US" altLang="en-US" sz="1800" i="1" dirty="0"/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3B2B4CB7-2E9F-324D-99DD-000DF0E8D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09" y="1166188"/>
            <a:ext cx="11718585" cy="95410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latin typeface="+mn-lt"/>
              </a:rPr>
              <a:t>Though the limbs may cool down, the main body (core) needs to stay at proper temperature to keep important body functions. </a:t>
            </a:r>
          </a:p>
        </p:txBody>
      </p:sp>
      <p:pic>
        <p:nvPicPr>
          <p:cNvPr id="6" name="Picture 2" descr="Body temperature: normal ranges &amp; how to measure - cosinuss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1" t="3529" r="11923" b="12045"/>
          <a:stretch/>
        </p:blipFill>
        <p:spPr bwMode="auto">
          <a:xfrm>
            <a:off x="3163823" y="2209166"/>
            <a:ext cx="5788151" cy="453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431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616E3E9-6544-9243-8671-8889292B2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024" y="157843"/>
            <a:ext cx="11790970" cy="7565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en-US" altLang="zh-CN" b="1" i="1" dirty="0"/>
              <a:t>What happens when your body temperature increases?</a:t>
            </a:r>
            <a:endParaRPr lang="en-US" altLang="en-US" sz="1800" i="1" dirty="0"/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3B2B4CB7-2E9F-324D-99DD-000DF0E8D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09" y="1166188"/>
            <a:ext cx="11718585" cy="3139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rgbClr val="FF0000"/>
                </a:solidFill>
                <a:latin typeface="+mn-lt"/>
              </a:rPr>
              <a:t>Body temp. </a:t>
            </a:r>
            <a:r>
              <a:rPr lang="en-US" altLang="en-US" sz="3600" dirty="0">
                <a:solidFill>
                  <a:srgbClr val="FF0000"/>
                </a:solidFill>
              </a:rPr>
              <a:t>↑</a:t>
            </a:r>
            <a:endParaRPr lang="en-US" altLang="en-US" sz="3600" dirty="0">
              <a:solidFill>
                <a:srgbClr val="FF0000"/>
              </a:solidFill>
              <a:latin typeface="+mn-lt"/>
            </a:endParaRPr>
          </a:p>
          <a:p>
            <a:pPr marL="457200" indent="-457200" eaLnBrk="1" hangingPunct="1">
              <a:spcBef>
                <a:spcPct val="50000"/>
              </a:spcBef>
              <a:buFontTx/>
              <a:buChar char="-"/>
            </a:pPr>
            <a:r>
              <a:rPr lang="en-US" altLang="en-US" sz="3600" dirty="0">
                <a:solidFill>
                  <a:srgbClr val="FF0000"/>
                </a:solidFill>
                <a:latin typeface="+mn-lt"/>
              </a:rPr>
              <a:t>Sweat </a:t>
            </a:r>
          </a:p>
          <a:p>
            <a:pPr marL="457200" indent="-457200" eaLnBrk="1" hangingPunct="1">
              <a:spcBef>
                <a:spcPct val="50000"/>
              </a:spcBef>
              <a:buFontTx/>
              <a:buChar char="-"/>
            </a:pPr>
            <a:r>
              <a:rPr lang="en-US" altLang="en-US" sz="3600" dirty="0">
                <a:solidFill>
                  <a:srgbClr val="FF0000"/>
                </a:solidFill>
                <a:latin typeface="+mn-lt"/>
              </a:rPr>
              <a:t>Blood vessels expand (open)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rgbClr val="FF0000"/>
                </a:solidFill>
                <a:latin typeface="+mn-lt"/>
              </a:rPr>
              <a:t>Body temp. </a:t>
            </a:r>
            <a:r>
              <a:rPr lang="en-US" altLang="en-US" sz="3600" dirty="0">
                <a:solidFill>
                  <a:srgbClr val="FF0000"/>
                </a:solidFill>
              </a:rPr>
              <a:t>↓</a:t>
            </a:r>
            <a:endParaRPr lang="en-US" altLang="en-US" sz="36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4773" r="4376"/>
          <a:stretch/>
        </p:blipFill>
        <p:spPr>
          <a:xfrm>
            <a:off x="7388352" y="981075"/>
            <a:ext cx="2743199" cy="58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6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616E3E9-6544-9243-8671-8889292B2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024" y="157843"/>
            <a:ext cx="11790970" cy="7565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en-US" altLang="zh-CN" b="1" i="1" dirty="0"/>
              <a:t>What happens when your body temperature decreases?</a:t>
            </a:r>
            <a:endParaRPr lang="en-US" altLang="en-US" sz="1800" i="1" dirty="0"/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3B2B4CB7-2E9F-324D-99DD-000DF0E8D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09" y="1166188"/>
            <a:ext cx="11718585" cy="3139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rgbClr val="FF0000"/>
                </a:solidFill>
                <a:latin typeface="+mn-lt"/>
              </a:rPr>
              <a:t>Body temp. </a:t>
            </a:r>
            <a:r>
              <a:rPr lang="en-US" altLang="en-US" sz="3600" dirty="0">
                <a:solidFill>
                  <a:srgbClr val="FF0000"/>
                </a:solidFill>
              </a:rPr>
              <a:t>↓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rgbClr val="FF0000"/>
                </a:solidFill>
                <a:latin typeface="+mn-lt"/>
              </a:rPr>
              <a:t>-   Muscles shiver</a:t>
            </a:r>
          </a:p>
          <a:p>
            <a:pPr marL="457200" indent="-457200" eaLnBrk="1" hangingPunct="1">
              <a:spcBef>
                <a:spcPct val="50000"/>
              </a:spcBef>
              <a:buFontTx/>
              <a:buChar char="-"/>
            </a:pPr>
            <a:r>
              <a:rPr lang="en-US" altLang="en-US" sz="3600" dirty="0">
                <a:solidFill>
                  <a:srgbClr val="FF0000"/>
                </a:solidFill>
                <a:latin typeface="+mn-lt"/>
              </a:rPr>
              <a:t>Blood vessels shrink (close)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rgbClr val="FF0000"/>
                </a:solidFill>
                <a:latin typeface="+mn-lt"/>
              </a:rPr>
              <a:t>Body temp. </a:t>
            </a:r>
            <a:r>
              <a:rPr lang="en-US" altLang="en-US" sz="3600" dirty="0">
                <a:solidFill>
                  <a:srgbClr val="FF0000"/>
                </a:solidFill>
              </a:rPr>
              <a:t>↑</a:t>
            </a:r>
            <a:endParaRPr lang="en-US" altLang="en-US" sz="36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762" t="3765" r="5118" b="5494"/>
          <a:stretch/>
        </p:blipFill>
        <p:spPr>
          <a:xfrm>
            <a:off x="6190488" y="1042416"/>
            <a:ext cx="2575684" cy="570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1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616E3E9-6544-9243-8671-8889292B2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024" y="157843"/>
            <a:ext cx="11790970" cy="7565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n-US" altLang="en-US" b="1" i="1" dirty="0"/>
              <a:t>Describe the diagram below: </a:t>
            </a:r>
            <a:endParaRPr lang="en-US" altLang="en-US" sz="1800" i="1" dirty="0"/>
          </a:p>
        </p:txBody>
      </p:sp>
      <p:pic>
        <p:nvPicPr>
          <p:cNvPr id="2050" name="Picture 2" descr="https://vectormine.b-cdn.net/wp-content/uploads/the_process_of_homeostasis_outline_diagram-1-576x53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3"/>
          <a:stretch/>
        </p:blipFill>
        <p:spPr bwMode="auto">
          <a:xfrm>
            <a:off x="2963550" y="1122541"/>
            <a:ext cx="6546210" cy="556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972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616E3E9-6544-9243-8671-8889292B2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2175" y="157843"/>
            <a:ext cx="10357676" cy="7652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n-US" altLang="en-US" b="1" i="1" dirty="0"/>
              <a:t>Homeostasis – Balance Activity</a:t>
            </a:r>
            <a:endParaRPr lang="en-US" altLang="en-US" sz="1800" i="1" dirty="0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3B2B4CB7-2E9F-324D-99DD-000DF0E8D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613" y="1418125"/>
            <a:ext cx="8630210" cy="25545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dirty="0">
                <a:latin typeface="+mn-lt"/>
              </a:rPr>
              <a:t>1. Stand and balance on one foot.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200" dirty="0">
                <a:latin typeface="+mn-lt"/>
              </a:rPr>
              <a:t>2. When you stand, be still. One foot on the ground. The other bent behind you.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200" dirty="0">
                <a:latin typeface="+mn-lt"/>
              </a:rPr>
              <a:t>3. The goal is to try to stand perfectly still.</a:t>
            </a:r>
          </a:p>
        </p:txBody>
      </p:sp>
      <p:pic>
        <p:nvPicPr>
          <p:cNvPr id="2050" name="Picture 2" descr="Bitmoji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418" y="1898072"/>
            <a:ext cx="4149197" cy="414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260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616E3E9-6544-9243-8671-8889292B2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2175" y="157843"/>
            <a:ext cx="10357676" cy="7652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n-US" altLang="en-US" b="1" i="1" dirty="0"/>
              <a:t>Homeostasis - Balance</a:t>
            </a:r>
            <a:endParaRPr lang="en-US" altLang="en-US" sz="1800" i="1" dirty="0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3B2B4CB7-2E9F-324D-99DD-000DF0E8D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54" y="1094959"/>
            <a:ext cx="10368678" cy="40318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AutoNum type="arabicPeriod"/>
            </a:pPr>
            <a:r>
              <a:rPr lang="en-US" altLang="en-US" sz="3200" dirty="0">
                <a:latin typeface="+mn-lt"/>
              </a:rPr>
              <a:t>What did you feel when you were balancing on one foot? </a:t>
            </a:r>
          </a:p>
          <a:p>
            <a:pPr marL="457200" indent="-457200" eaLnBrk="1" hangingPunct="1">
              <a:spcBef>
                <a:spcPct val="50000"/>
              </a:spcBef>
              <a:buAutoNum type="arabicPeriod"/>
            </a:pPr>
            <a:r>
              <a:rPr lang="en-US" altLang="en-US" sz="3200" dirty="0">
                <a:latin typeface="+mn-lt"/>
              </a:rPr>
              <a:t>Did it become more or less difficult to balance as time went on? Why do you think this is? </a:t>
            </a:r>
          </a:p>
          <a:p>
            <a:pPr marL="457200" indent="-457200" eaLnBrk="1" hangingPunct="1">
              <a:spcBef>
                <a:spcPct val="50000"/>
              </a:spcBef>
              <a:buAutoNum type="arabicPeriod"/>
            </a:pPr>
            <a:r>
              <a:rPr lang="en-US" altLang="en-US" sz="3200" dirty="0">
                <a:latin typeface="+mn-lt"/>
              </a:rPr>
              <a:t>What did your feet do when you were balancing?</a:t>
            </a:r>
          </a:p>
          <a:p>
            <a:pPr marL="457200" indent="-457200" eaLnBrk="1" hangingPunct="1">
              <a:spcBef>
                <a:spcPct val="50000"/>
              </a:spcBef>
              <a:buAutoNum type="arabicPeriod"/>
            </a:pPr>
            <a:r>
              <a:rPr lang="en-US" altLang="en-US" sz="3200" dirty="0">
                <a:latin typeface="+mn-lt"/>
              </a:rPr>
              <a:t>How does this activity like homeostasis?</a:t>
            </a:r>
          </a:p>
          <a:p>
            <a:pPr marL="457200" indent="-457200" eaLnBrk="1" hangingPunct="1">
              <a:spcBef>
                <a:spcPct val="50000"/>
              </a:spcBef>
              <a:buAutoNum type="arabicPeriod"/>
            </a:pPr>
            <a:r>
              <a:rPr lang="en-US" altLang="en-US" sz="3200" dirty="0">
                <a:latin typeface="+mn-lt"/>
              </a:rPr>
              <a:t>How is this activity NOT actually homeostasis?   </a:t>
            </a:r>
          </a:p>
        </p:txBody>
      </p:sp>
      <p:pic>
        <p:nvPicPr>
          <p:cNvPr id="2050" name="Picture 2" descr="Bitmoji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626" y="2953512"/>
            <a:ext cx="3733837" cy="373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860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616E3E9-6544-9243-8671-8889292B2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2175" y="157843"/>
            <a:ext cx="10357676" cy="7565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n-US" altLang="en-US" b="1" i="1" dirty="0"/>
              <a:t>Homeostasis: Water Volume</a:t>
            </a:r>
            <a:endParaRPr lang="en-US" altLang="en-US" sz="1800" i="1" dirty="0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3B2B4CB7-2E9F-324D-99DD-000DF0E8D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09" y="1166188"/>
            <a:ext cx="11718585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latin typeface="+mn-lt"/>
              </a:rPr>
              <a:t>Example: what happens when you drink too much water or not enough? </a:t>
            </a:r>
          </a:p>
        </p:txBody>
      </p:sp>
      <p:pic>
        <p:nvPicPr>
          <p:cNvPr id="6" name="Picture 2" descr="PeteSmif: The Kidney and Homeosta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611" y="2288276"/>
            <a:ext cx="3864180" cy="429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11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616E3E9-6544-9243-8671-8889292B2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2175" y="157843"/>
            <a:ext cx="10357676" cy="7565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n-US" altLang="en-US" b="1" i="1" dirty="0"/>
              <a:t>Example: </a:t>
            </a:r>
            <a:endParaRPr lang="en-US" altLang="en-US" sz="1800" i="1" dirty="0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3B2B4CB7-2E9F-324D-99DD-000DF0E8D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1" y="1166188"/>
            <a:ext cx="11861074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dirty="0">
                <a:latin typeface="+mn-lt"/>
              </a:rPr>
              <a:t>If a red blood cell, can’t control the amount of water inside, what will happen?</a:t>
            </a:r>
            <a:endParaRPr lang="en-US" altLang="en-US" sz="2800" dirty="0">
              <a:latin typeface="+mn-lt"/>
            </a:endParaRPr>
          </a:p>
        </p:txBody>
      </p:sp>
      <p:pic>
        <p:nvPicPr>
          <p:cNvPr id="3074" name="Picture 2" descr="Osmolarity | BioNinj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5" r="3781" b="40935"/>
          <a:stretch/>
        </p:blipFill>
        <p:spPr bwMode="auto">
          <a:xfrm>
            <a:off x="514451" y="2281646"/>
            <a:ext cx="11244189" cy="342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1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616E3E9-6544-9243-8671-8889292B2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2175" y="157843"/>
            <a:ext cx="10357676" cy="7565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n-US" altLang="en-US" b="1" i="1" dirty="0"/>
              <a:t>What is homeostasis?</a:t>
            </a:r>
            <a:endParaRPr lang="en-US" altLang="en-US" sz="1800" i="1" dirty="0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3B2B4CB7-2E9F-324D-99DD-000DF0E8D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09" y="1166188"/>
            <a:ext cx="11718585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latin typeface="+mn-lt"/>
              </a:rPr>
              <a:t>Homeostasis= organisms' ability to maintain steady internal conditions </a:t>
            </a:r>
          </a:p>
        </p:txBody>
      </p:sp>
      <p:pic>
        <p:nvPicPr>
          <p:cNvPr id="5" name="Picture 2" descr="Homeostasis Graph - Austin Mo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32" y="1804035"/>
            <a:ext cx="6693408" cy="49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33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1336"/>
            <a:ext cx="12192000" cy="10668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+mn-lt"/>
              </a:rPr>
              <a:t>How does the body maintain body temperature homeostasis? </a:t>
            </a:r>
          </a:p>
        </p:txBody>
      </p:sp>
      <p:pic>
        <p:nvPicPr>
          <p:cNvPr id="4098" name="Picture 2" descr="Homeostasis: Body Temperature Diagram | Quizle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" b="8333"/>
          <a:stretch/>
        </p:blipFill>
        <p:spPr bwMode="auto">
          <a:xfrm>
            <a:off x="1783081" y="732419"/>
            <a:ext cx="8924544" cy="586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339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58" y="127322"/>
            <a:ext cx="11340873" cy="652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354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95794" y="118673"/>
            <a:ext cx="12026537" cy="1066800"/>
          </a:xfrm>
        </p:spPr>
        <p:txBody>
          <a:bodyPr>
            <a:normAutofit fontScale="90000"/>
          </a:bodyPr>
          <a:lstStyle/>
          <a:p>
            <a:r>
              <a:rPr lang="en-US" b="1">
                <a:latin typeface="+mn-lt"/>
              </a:rPr>
              <a:t>1. </a:t>
            </a:r>
            <a:r>
              <a:rPr lang="en-US" b="1" dirty="0">
                <a:latin typeface="+mn-lt"/>
              </a:rPr>
              <a:t>What materials does the body need to make energy? </a:t>
            </a:r>
          </a:p>
        </p:txBody>
      </p:sp>
      <p:pic>
        <p:nvPicPr>
          <p:cNvPr id="4098" name="Picture 2" descr="Why do we need food? | My Lungs My Li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517" y="1670594"/>
            <a:ext cx="6375546" cy="425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18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15686" y="118673"/>
            <a:ext cx="11425209" cy="1066800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2. How do materials travel through the body?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5687" y="1326630"/>
            <a:ext cx="11571514" cy="1524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The heart pumps the blood and oxygen throughout the body. </a:t>
            </a:r>
          </a:p>
        </p:txBody>
      </p:sp>
      <p:pic>
        <p:nvPicPr>
          <p:cNvPr id="8194" name="Picture 2" descr="How the heart actually pumps blood - Edmond Hui on Make a 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307" y="2745571"/>
            <a:ext cx="5785757" cy="32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A336284E7F6F4E85AC03BC8DDE1549" ma:contentTypeVersion="4" ma:contentTypeDescription="Create a new document." ma:contentTypeScope="" ma:versionID="872b57fea0513e0d914c096c4ba1482a">
  <xsd:schema xmlns:xsd="http://www.w3.org/2001/XMLSchema" xmlns:xs="http://www.w3.org/2001/XMLSchema" xmlns:p="http://schemas.microsoft.com/office/2006/metadata/properties" xmlns:ns2="a95d7f40-b58a-4c5a-900a-4accc7dd017d" targetNamespace="http://schemas.microsoft.com/office/2006/metadata/properties" ma:root="true" ma:fieldsID="5f6d0096d07763298420c5b10e34d353" ns2:_="">
    <xsd:import namespace="a95d7f40-b58a-4c5a-900a-4accc7dd01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5d7f40-b58a-4c5a-900a-4accc7dd01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8451AA-DE5F-4439-841A-A3D30DD0AA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DCCC6D-BBEA-4DAA-B407-A5E0BD1830CE}">
  <ds:schemaRefs>
    <ds:schemaRef ds:uri="8ef565ae-736b-4ca8-bcdd-51c6c40d5987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6417761c-b971-4a97-99be-2c3c1e4926d9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69AA892-7577-426C-9745-72FAC7966FE3}"/>
</file>

<file path=docProps/app.xml><?xml version="1.0" encoding="utf-8"?>
<Properties xmlns="http://schemas.openxmlformats.org/officeDocument/2006/extended-properties" xmlns:vt="http://schemas.openxmlformats.org/officeDocument/2006/docPropsVTypes">
  <TotalTime>8587</TotalTime>
  <Words>732</Words>
  <Application>Microsoft Macintosh PowerPoint</Application>
  <PresentationFormat>Widescreen</PresentationFormat>
  <Paragraphs>137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Wingdings</vt:lpstr>
      <vt:lpstr>Office Theme</vt:lpstr>
      <vt:lpstr>Your body is complex, so what are you made of? </vt:lpstr>
      <vt:lpstr>PowerPoint Presentation</vt:lpstr>
      <vt:lpstr>How do we know about cells? </vt:lpstr>
      <vt:lpstr>A complex organism is organized into different levels.</vt:lpstr>
      <vt:lpstr>A complex organism is organized into different levels.</vt:lpstr>
      <vt:lpstr>All living things are made of cells. </vt:lpstr>
      <vt:lpstr>Tissue </vt:lpstr>
      <vt:lpstr>Organs</vt:lpstr>
      <vt:lpstr>Organ System</vt:lpstr>
      <vt:lpstr>Organisms</vt:lpstr>
      <vt:lpstr>Example: Muscle cell  (smooth) Muscle tissue  Bladder  Urinary System  Human </vt:lpstr>
      <vt:lpstr>Identify and Describe: </vt:lpstr>
      <vt:lpstr>From smallest to largest what are the levels of body organization? What is an example of each level?  </vt:lpstr>
      <vt:lpstr>PowerPoint Presentation</vt:lpstr>
      <vt:lpstr>Create this table in your notes: </vt:lpstr>
      <vt:lpstr>Tissue </vt:lpstr>
      <vt:lpstr>Epithelial Tissue</vt:lpstr>
      <vt:lpstr>Muscle Tissue</vt:lpstr>
      <vt:lpstr>Nervous Tissue</vt:lpstr>
      <vt:lpstr>Connective Tissue</vt:lpstr>
      <vt:lpstr>Tissue </vt:lpstr>
      <vt:lpstr>Review: Types, Functions, Examples </vt:lpstr>
      <vt:lpstr>Inside vs. Outside</vt:lpstr>
      <vt:lpstr>Homeostasis</vt:lpstr>
      <vt:lpstr>What is the body’s ideal body temperature?</vt:lpstr>
      <vt:lpstr>Body Temperature</vt:lpstr>
      <vt:lpstr>What happens when your body temperature increases?</vt:lpstr>
      <vt:lpstr>What happens when your body temperature decreases?</vt:lpstr>
      <vt:lpstr>Describe the diagram below: </vt:lpstr>
      <vt:lpstr>Homeostasis – Balance Activity</vt:lpstr>
      <vt:lpstr>Homeostasis - Balance</vt:lpstr>
      <vt:lpstr>Homeostasis: Water Volume</vt:lpstr>
      <vt:lpstr>Example: </vt:lpstr>
      <vt:lpstr>What is homeostasis?</vt:lpstr>
      <vt:lpstr>How does the body maintain body temperature homeostasis? </vt:lpstr>
      <vt:lpstr>PowerPoint Presentation</vt:lpstr>
      <vt:lpstr>1. What materials does the body need to make energy? </vt:lpstr>
      <vt:lpstr>2. How do materials travel through the body?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SCIENCE with Mr. Shane</dc:title>
  <dc:creator>Scott Shane Van Devender</dc:creator>
  <cp:lastModifiedBy>Tiffany Johnson</cp:lastModifiedBy>
  <cp:revision>298</cp:revision>
  <dcterms:created xsi:type="dcterms:W3CDTF">2020-08-09T02:27:24Z</dcterms:created>
  <dcterms:modified xsi:type="dcterms:W3CDTF">2024-08-30T07:43:58Z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0x010100D2A336284E7F6F4E85AC03BC8DDE1549</vt:lpwstr>
  </property>
</Properties>
</file>